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  <p:sldMasterId id="2147483717" r:id="rId2"/>
  </p:sldMasterIdLst>
  <p:notesMasterIdLst>
    <p:notesMasterId r:id="rId15"/>
  </p:notesMasterIdLst>
  <p:sldIdLst>
    <p:sldId id="269" r:id="rId3"/>
    <p:sldId id="261" r:id="rId4"/>
    <p:sldId id="264" r:id="rId5"/>
    <p:sldId id="262" r:id="rId6"/>
    <p:sldId id="263" r:id="rId7"/>
    <p:sldId id="274" r:id="rId8"/>
    <p:sldId id="270" r:id="rId9"/>
    <p:sldId id="271" r:id="rId10"/>
    <p:sldId id="265" r:id="rId11"/>
    <p:sldId id="273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71542-D47B-4064-8EDD-F192CE47803C}" type="datetimeFigureOut">
              <a:rPr lang="en-US" smtClean="0"/>
              <a:t>9/1/2017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582238-9FBA-483D-B42A-F0C6F4491C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34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412C51-05F9-4138-9A0E-805C79E7590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8113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 sz="180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024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454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485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978302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31465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3393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77740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86189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462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013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362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846083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3138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5493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325402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30449151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837762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878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512041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90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/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1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14305104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89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D7F2283-1834-4451-B17C-CDE3CBC6E86F}" type="datetimeFigureOut">
              <a:rPr lang="en-US" smtClean="0"/>
              <a:pPr/>
              <a:t>9/1/2017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Oval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Oval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04642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Colonies’ Status Following the Declaration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States were not yet a “country,” only united by fight against Great Britain</a:t>
            </a:r>
          </a:p>
          <a:p>
            <a:r>
              <a:rPr lang="en-US" dirty="0" smtClean="0"/>
              <a:t>Between ‘76 – ’80, each stated adopted a new constitution</a:t>
            </a:r>
          </a:p>
          <a:p>
            <a:pPr lvl="1"/>
            <a:r>
              <a:rPr lang="en-US" b="1" dirty="0" smtClean="0"/>
              <a:t>All based upon natural </a:t>
            </a:r>
          </a:p>
          <a:p>
            <a:pPr lvl="1">
              <a:buNone/>
            </a:pPr>
            <a:r>
              <a:rPr lang="en-US" b="1" dirty="0" smtClean="0"/>
              <a:t>rights, rule of law, </a:t>
            </a:r>
          </a:p>
          <a:p>
            <a:pPr lvl="1">
              <a:buNone/>
            </a:pPr>
            <a:r>
              <a:rPr lang="en-US" b="1" dirty="0" smtClean="0"/>
              <a:t>republicanism, and </a:t>
            </a:r>
          </a:p>
          <a:p>
            <a:pPr lvl="1">
              <a:buNone/>
            </a:pPr>
            <a:r>
              <a:rPr lang="en-US" b="1" dirty="0" smtClean="0"/>
              <a:t>constitutional </a:t>
            </a:r>
            <a:r>
              <a:rPr lang="en-US" b="1" dirty="0" err="1" smtClean="0"/>
              <a:t>gov’t</a:t>
            </a:r>
            <a:endParaRPr lang="en-US" b="1" dirty="0"/>
          </a:p>
        </p:txBody>
      </p:sp>
      <p:pic>
        <p:nvPicPr>
          <p:cNvPr id="27650" name="Picture 2" descr="http://www.nedcc.org/about/images/news.mass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3048000"/>
            <a:ext cx="4368798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1651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76400" y="1371601"/>
            <a:ext cx="8534400" cy="4525963"/>
          </a:xfrm>
        </p:spPr>
        <p:txBody>
          <a:bodyPr>
            <a:normAutofit/>
          </a:bodyPr>
          <a:lstStyle/>
          <a:p>
            <a:pPr lvl="1"/>
            <a:endParaRPr lang="en-US" dirty="0" smtClean="0"/>
          </a:p>
          <a:p>
            <a:r>
              <a:rPr lang="en-US" dirty="0" smtClean="0"/>
              <a:t>Amendments:</a:t>
            </a:r>
          </a:p>
          <a:p>
            <a:pPr lvl="1"/>
            <a:r>
              <a:rPr lang="en-US" dirty="0" smtClean="0"/>
              <a:t>Unanimous consent (13 states) needed to amend the Articles of Confederation</a:t>
            </a:r>
          </a:p>
          <a:p>
            <a:r>
              <a:rPr lang="en-US" dirty="0" smtClean="0"/>
              <a:t>Passing of New Laws: </a:t>
            </a:r>
          </a:p>
          <a:p>
            <a:pPr lvl="1"/>
            <a:r>
              <a:rPr lang="en-US" dirty="0" smtClean="0"/>
              <a:t>2/3 majority (9 of 13 states) needed to pass laws</a:t>
            </a:r>
          </a:p>
          <a:p>
            <a:pPr lvl="1"/>
            <a:r>
              <a:rPr lang="en-US" dirty="0" smtClean="0"/>
              <a:t>Each state shall have one vote in Congress, regardless of population</a:t>
            </a:r>
          </a:p>
          <a:p>
            <a:pPr lvl="0">
              <a:buClr>
                <a:srgbClr val="D34817"/>
              </a:buClr>
            </a:pPr>
            <a:r>
              <a:rPr lang="en-US" dirty="0" smtClean="0">
                <a:solidFill>
                  <a:prstClr val="black"/>
                </a:solidFill>
              </a:rPr>
              <a:t>Role of the Executive:</a:t>
            </a:r>
            <a:endParaRPr lang="en-US" dirty="0">
              <a:solidFill>
                <a:prstClr val="black"/>
              </a:solidFill>
            </a:endParaRPr>
          </a:p>
          <a:p>
            <a:pPr lvl="1">
              <a:buClr>
                <a:srgbClr val="D34817"/>
              </a:buClr>
            </a:pPr>
            <a:r>
              <a:rPr lang="en-US" dirty="0" smtClean="0">
                <a:solidFill>
                  <a:prstClr val="black"/>
                </a:solidFill>
              </a:rPr>
              <a:t>No executive branch</a:t>
            </a:r>
            <a:endParaRPr lang="en-US" dirty="0">
              <a:solidFill>
                <a:prstClr val="black"/>
              </a:solidFill>
            </a:endParaRP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Weaknesses of Articles of Confederation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73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1524001"/>
            <a:ext cx="8229600" cy="4525963"/>
          </a:xfrm>
        </p:spPr>
        <p:txBody>
          <a:bodyPr/>
          <a:lstStyle/>
          <a:p>
            <a:r>
              <a:rPr lang="en-US" dirty="0" smtClean="0"/>
              <a:t>Amendments never passed since all 13 states needed to ratify</a:t>
            </a:r>
          </a:p>
          <a:p>
            <a:r>
              <a:rPr lang="en-US" dirty="0" smtClean="0"/>
              <a:t>Many leaders proposed a meeting, or convention, to discuss changes</a:t>
            </a:r>
          </a:p>
          <a:p>
            <a:r>
              <a:rPr lang="en-US" dirty="0" smtClean="0"/>
              <a:t>Delegates then met in </a:t>
            </a:r>
          </a:p>
          <a:p>
            <a:pPr>
              <a:buNone/>
            </a:pPr>
            <a:r>
              <a:rPr lang="en-US" dirty="0" smtClean="0"/>
              <a:t>Philadelphia to propose</a:t>
            </a:r>
          </a:p>
          <a:p>
            <a:pPr>
              <a:buNone/>
            </a:pPr>
            <a:r>
              <a:rPr lang="en-US" dirty="0" smtClean="0"/>
              <a:t>changes to the Articles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Attempts to Solve Problems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1" y="3505200"/>
            <a:ext cx="4953001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5405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990600"/>
            <a:ext cx="5257800" cy="5181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100’s of farmers in MA (1786) gathered to prevent courts from selling their property</a:t>
            </a:r>
          </a:p>
          <a:p>
            <a:pPr lvl="1"/>
            <a:r>
              <a:rPr lang="en-US" dirty="0" smtClean="0"/>
              <a:t>Many ex-soldiers were not paid their wages, therefore falling into debt and losing their farms</a:t>
            </a:r>
            <a:endParaRPr lang="en-US" dirty="0"/>
          </a:p>
          <a:p>
            <a:r>
              <a:rPr lang="en-US" dirty="0" smtClean="0"/>
              <a:t>Shays and his men attempt to capture weapons arsenal</a:t>
            </a:r>
          </a:p>
          <a:p>
            <a:r>
              <a:rPr lang="en-US" dirty="0" smtClean="0"/>
              <a:t>Governor calls militia to put down rebellion</a:t>
            </a:r>
          </a:p>
          <a:p>
            <a:r>
              <a:rPr lang="en-US" dirty="0" smtClean="0"/>
              <a:t>Fears of anarchy generated by this and similar conflicts convinced many that a stronger national government was needed to preserve property rights.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Shays’ Rebellion</a:t>
            </a:r>
            <a:br>
              <a:rPr lang="en-US" dirty="0" smtClean="0"/>
            </a:br>
            <a:r>
              <a:rPr lang="en-US" altLang="ja-JP" sz="1800" b="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MS PGothic" panose="020B0600070205080204" pitchFamily="34" charset="-128"/>
              </a:rPr>
              <a:t> 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457201"/>
            <a:ext cx="3886200" cy="603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7171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&amp; How Were the Articles of Confederation Created?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Americans realized that they would need some centralized leadership to address the following issues</a:t>
            </a:r>
          </a:p>
          <a:p>
            <a:pPr lvl="1"/>
            <a:r>
              <a:rPr lang="en-US" dirty="0" smtClean="0"/>
              <a:t>Manage relationships between states</a:t>
            </a:r>
          </a:p>
          <a:p>
            <a:pPr lvl="1"/>
            <a:r>
              <a:rPr lang="en-US" dirty="0" smtClean="0"/>
              <a:t>Resolve border disputes</a:t>
            </a:r>
          </a:p>
          <a:p>
            <a:pPr lvl="1"/>
            <a:r>
              <a:rPr lang="en-US" dirty="0" smtClean="0"/>
              <a:t>Conduct relations with rest of world</a:t>
            </a:r>
            <a:endParaRPr lang="en-US" dirty="0"/>
          </a:p>
          <a:p>
            <a:r>
              <a:rPr lang="en-US" dirty="0" smtClean="0"/>
              <a:t>Along with Declaration of Independence, Second Continental Congress creates the first US government, the Articles of Confederation (1776)</a:t>
            </a:r>
          </a:p>
          <a:p>
            <a:r>
              <a:rPr lang="en-US" altLang="en-US" sz="2800" dirty="0"/>
              <a:t>Established a confederation among 13 states.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85549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1371601"/>
            <a:ext cx="70866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Secured recognition of American Independence</a:t>
            </a:r>
          </a:p>
          <a:p>
            <a:r>
              <a:rPr lang="en-US" dirty="0" smtClean="0"/>
              <a:t>Created executive departments and admiralty courts (developed into Cabinet &amp; Federal Court System) (but not separate executive or judicial branches))</a:t>
            </a:r>
          </a:p>
          <a:p>
            <a:r>
              <a:rPr lang="en-US" dirty="0" smtClean="0"/>
              <a:t>Northwest Ordinance (1787)</a:t>
            </a:r>
          </a:p>
          <a:p>
            <a:pPr lvl="1"/>
            <a:r>
              <a:rPr lang="en-US" dirty="0" smtClean="0"/>
              <a:t>Created process for territory to become a state</a:t>
            </a:r>
          </a:p>
          <a:p>
            <a:pPr lvl="1"/>
            <a:r>
              <a:rPr lang="en-US" dirty="0" smtClean="0"/>
              <a:t>Prohibited slavery in new territory</a:t>
            </a:r>
          </a:p>
          <a:p>
            <a:pPr lvl="1"/>
            <a:r>
              <a:rPr lang="en-US" dirty="0" smtClean="0"/>
              <a:t>Guaranteed equality of new states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0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“Articles’” Achievements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1"/>
            <a:ext cx="3848100" cy="2886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2971800"/>
            <a:ext cx="25146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522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1066800"/>
            <a:ext cx="6400800" cy="5562600"/>
          </a:xfrm>
        </p:spPr>
        <p:txBody>
          <a:bodyPr>
            <a:normAutofit/>
          </a:bodyPr>
          <a:lstStyle/>
          <a:p>
            <a:r>
              <a:rPr lang="en-US" dirty="0" smtClean="0"/>
              <a:t>Fear of a Strong Central </a:t>
            </a:r>
            <a:r>
              <a:rPr lang="en-US" dirty="0" err="1" smtClean="0"/>
              <a:t>Gov’t</a:t>
            </a:r>
            <a:endParaRPr lang="en-US" dirty="0" smtClean="0"/>
          </a:p>
          <a:p>
            <a:pPr lvl="1"/>
            <a:r>
              <a:rPr lang="en-US" dirty="0" smtClean="0"/>
              <a:t>To many, their state </a:t>
            </a:r>
            <a:r>
              <a:rPr lang="en-US" i="1" dirty="0" smtClean="0"/>
              <a:t>was</a:t>
            </a:r>
            <a:r>
              <a:rPr lang="en-US" dirty="0" smtClean="0"/>
              <a:t> their country.</a:t>
            </a:r>
          </a:p>
          <a:p>
            <a:pPr lvl="1"/>
            <a:r>
              <a:rPr lang="en-US" dirty="0" smtClean="0"/>
              <a:t>British government’s “abuse” of power could characterize a strong US government</a:t>
            </a:r>
          </a:p>
          <a:p>
            <a:pPr lvl="1"/>
            <a:r>
              <a:rPr lang="en-US" dirty="0" smtClean="0"/>
              <a:t>Study of history suggested that </a:t>
            </a:r>
            <a:r>
              <a:rPr lang="en-US" smtClean="0"/>
              <a:t>republican </a:t>
            </a:r>
            <a:r>
              <a:rPr lang="en-US" smtClean="0"/>
              <a:t>gov</a:t>
            </a:r>
            <a:r>
              <a:rPr lang="en-US" smtClean="0"/>
              <a:t>ernment</a:t>
            </a:r>
            <a:r>
              <a:rPr lang="en-US" smtClean="0"/>
              <a:t> </a:t>
            </a:r>
            <a:r>
              <a:rPr lang="en-US" dirty="0" smtClean="0"/>
              <a:t>can only succeed in small communities</a:t>
            </a:r>
          </a:p>
          <a:p>
            <a:pPr lvl="1"/>
            <a:r>
              <a:rPr lang="en-US" dirty="0" smtClean="0"/>
              <a:t>Articles considered a “firm league of friendship”</a:t>
            </a:r>
          </a:p>
          <a:p>
            <a:pPr lvl="2"/>
            <a:r>
              <a:rPr lang="en-US" dirty="0" smtClean="0"/>
              <a:t>Most powers of government were given to states</a:t>
            </a:r>
          </a:p>
          <a:p>
            <a:pPr lvl="2"/>
            <a:r>
              <a:rPr lang="en-US" dirty="0" smtClean="0"/>
              <a:t>Ex) Congress could not collect taxes, could not regulate trade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Problems with the “Articles”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2400" y="1981200"/>
            <a:ext cx="3048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95852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481329"/>
            <a:ext cx="5029200" cy="4525963"/>
          </a:xfrm>
        </p:spPr>
        <p:txBody>
          <a:bodyPr/>
          <a:lstStyle/>
          <a:p>
            <a:r>
              <a:rPr lang="en-US" dirty="0" smtClean="0"/>
              <a:t>Fear that some states would dominate central government</a:t>
            </a:r>
          </a:p>
          <a:p>
            <a:r>
              <a:rPr lang="en-US" dirty="0" smtClean="0"/>
              <a:t>The following issues pitted states against each other</a:t>
            </a:r>
          </a:p>
          <a:p>
            <a:pPr lvl="1"/>
            <a:r>
              <a:rPr lang="en-US" dirty="0" smtClean="0"/>
              <a:t>Representation and voting in Congress</a:t>
            </a:r>
          </a:p>
          <a:p>
            <a:pPr lvl="1"/>
            <a:r>
              <a:rPr lang="en-US" dirty="0" smtClean="0"/>
              <a:t>Payment for war expenses</a:t>
            </a:r>
          </a:p>
          <a:p>
            <a:pPr lvl="1"/>
            <a:r>
              <a:rPr lang="en-US" dirty="0" smtClean="0"/>
              <a:t>Territorial claims in the West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Problems Continued…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714" y="304800"/>
            <a:ext cx="3431286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6006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Confederation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group of states united under a weak central government; all states remain sovereign.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499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Taxation</a:t>
            </a:r>
          </a:p>
          <a:p>
            <a:r>
              <a:rPr lang="en-US" dirty="0" smtClean="0"/>
              <a:t>Create a state </a:t>
            </a:r>
            <a:r>
              <a:rPr lang="en-US" dirty="0"/>
              <a:t>c</a:t>
            </a:r>
            <a:r>
              <a:rPr lang="en-US" dirty="0" smtClean="0"/>
              <a:t>ourt </a:t>
            </a:r>
            <a:r>
              <a:rPr lang="en-US" dirty="0"/>
              <a:t>s</a:t>
            </a:r>
            <a:r>
              <a:rPr lang="en-US" dirty="0" smtClean="0"/>
              <a:t>ystem</a:t>
            </a:r>
          </a:p>
          <a:p>
            <a:r>
              <a:rPr lang="en-US" dirty="0" smtClean="0"/>
              <a:t>Enforce laws </a:t>
            </a:r>
            <a:r>
              <a:rPr lang="en-US" dirty="0"/>
              <a:t>p</a:t>
            </a:r>
            <a:r>
              <a:rPr lang="en-US" dirty="0" smtClean="0"/>
              <a:t>assed by Congress</a:t>
            </a:r>
          </a:p>
          <a:p>
            <a:r>
              <a:rPr lang="en-US" dirty="0" smtClean="0"/>
              <a:t>All powers not delegated to the national government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Articles of Confederation:  State Powers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37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Limited Powers</a:t>
            </a:r>
          </a:p>
          <a:p>
            <a:r>
              <a:rPr lang="en-US" dirty="0" smtClean="0"/>
              <a:t>Declare war and wage war</a:t>
            </a:r>
          </a:p>
          <a:p>
            <a:r>
              <a:rPr lang="en-US" dirty="0" smtClean="0"/>
              <a:t>Make Treaties</a:t>
            </a:r>
          </a:p>
          <a:p>
            <a:r>
              <a:rPr lang="en-US" dirty="0" smtClean="0"/>
              <a:t>Settle disputes between states</a:t>
            </a:r>
          </a:p>
          <a:p>
            <a:r>
              <a:rPr lang="en-US" dirty="0" smtClean="0"/>
              <a:t>Petition, or request money from the states (but no power to collect)</a:t>
            </a:r>
          </a:p>
          <a:p>
            <a:r>
              <a:rPr lang="en-US" dirty="0" smtClean="0"/>
              <a:t>Direct the operations of land and naval forces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Articles of Confederation:  Natl Gov’t Powers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011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76400" y="1371601"/>
            <a:ext cx="85344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Funding the government:  </a:t>
            </a:r>
          </a:p>
          <a:p>
            <a:pPr lvl="1"/>
            <a:r>
              <a:rPr lang="en-US" dirty="0" smtClean="0"/>
              <a:t>Natl gov’t cannot impose or collect taxes-Caused problems paying off war debts</a:t>
            </a:r>
          </a:p>
          <a:p>
            <a:r>
              <a:rPr lang="en-US" dirty="0" smtClean="0"/>
              <a:t>Money/currency issues:</a:t>
            </a:r>
          </a:p>
          <a:p>
            <a:pPr lvl="1"/>
            <a:r>
              <a:rPr lang="en-US" dirty="0" smtClean="0"/>
              <a:t>No national currency</a:t>
            </a:r>
          </a:p>
          <a:p>
            <a:pPr lvl="1"/>
            <a:r>
              <a:rPr lang="en-US" dirty="0" smtClean="0"/>
              <a:t>No power to regulate trade among the states</a:t>
            </a:r>
          </a:p>
          <a:p>
            <a:pPr lvl="1"/>
            <a:r>
              <a:rPr lang="en-US" dirty="0" smtClean="0"/>
              <a:t>No power to force states to recognize agreements with foreign nations-Damaged trade relations</a:t>
            </a:r>
          </a:p>
          <a:p>
            <a:pPr lvl="0">
              <a:buClr>
                <a:srgbClr val="D34817"/>
              </a:buClr>
            </a:pPr>
            <a:r>
              <a:rPr lang="en-US" dirty="0">
                <a:solidFill>
                  <a:prstClr val="black"/>
                </a:solidFill>
              </a:rPr>
              <a:t>Law Enforcement: </a:t>
            </a:r>
          </a:p>
          <a:p>
            <a:pPr lvl="1">
              <a:buClr>
                <a:srgbClr val="D34817"/>
              </a:buClr>
            </a:pPr>
            <a:r>
              <a:rPr lang="en-US" dirty="0">
                <a:solidFill>
                  <a:prstClr val="black"/>
                </a:solidFill>
              </a:rPr>
              <a:t>No power to makes laws directly regulating behavior of citizens</a:t>
            </a:r>
          </a:p>
          <a:p>
            <a:pPr lvl="1">
              <a:buClr>
                <a:srgbClr val="D34817"/>
              </a:buClr>
            </a:pPr>
            <a:r>
              <a:rPr lang="en-US" dirty="0">
                <a:solidFill>
                  <a:prstClr val="black"/>
                </a:solidFill>
              </a:rPr>
              <a:t>No national court system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Weaknesses of Articles of Confederation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785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oncourse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ivic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5763</TotalTime>
  <Words>600</Words>
  <Application>Microsoft Office PowerPoint</Application>
  <PresentationFormat>Widescreen</PresentationFormat>
  <Paragraphs>81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MS PGothic</vt:lpstr>
      <vt:lpstr>Arial</vt:lpstr>
      <vt:lpstr>Calibri</vt:lpstr>
      <vt:lpstr>Georgia</vt:lpstr>
      <vt:lpstr>Lucida Sans Unicode</vt:lpstr>
      <vt:lpstr>Verdana</vt:lpstr>
      <vt:lpstr>Wingdings</vt:lpstr>
      <vt:lpstr>Wingdings 2</vt:lpstr>
      <vt:lpstr>Wingdings 3</vt:lpstr>
      <vt:lpstr>Concourse</vt:lpstr>
      <vt:lpstr>Civic</vt:lpstr>
      <vt:lpstr>The Colonies’ Status Following the Declaration</vt:lpstr>
      <vt:lpstr>Why &amp; How Were the Articles of Confederation Created?</vt:lpstr>
      <vt:lpstr>The “Articles’” Achievements</vt:lpstr>
      <vt:lpstr>Problems with the “Articles”</vt:lpstr>
      <vt:lpstr>Problems Continued…</vt:lpstr>
      <vt:lpstr>Confederation</vt:lpstr>
      <vt:lpstr>Articles of Confederation:  State Powers</vt:lpstr>
      <vt:lpstr>Articles of Confederation:  Natl Gov’t Powers</vt:lpstr>
      <vt:lpstr>Weaknesses of Articles of Confederation</vt:lpstr>
      <vt:lpstr>Weaknesses of Articles of Confederation</vt:lpstr>
      <vt:lpstr>Attempts to Solve Problems</vt:lpstr>
      <vt:lpstr>Shays’ Rebellion  </vt:lpstr>
    </vt:vector>
  </TitlesOfParts>
  <Company>DPS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Articles of Confederation</dc:title>
  <dc:creator>Estlund, Linda</dc:creator>
  <cp:lastModifiedBy>Estlund, Linda</cp:lastModifiedBy>
  <cp:revision>14</cp:revision>
  <dcterms:created xsi:type="dcterms:W3CDTF">2017-08-25T17:39:13Z</dcterms:created>
  <dcterms:modified xsi:type="dcterms:W3CDTF">2017-09-05T13:17:35Z</dcterms:modified>
</cp:coreProperties>
</file>